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67" r:id="rId5"/>
    <p:sldId id="261" r:id="rId6"/>
    <p:sldId id="259" r:id="rId7"/>
    <p:sldId id="258" r:id="rId8"/>
    <p:sldId id="260" r:id="rId9"/>
    <p:sldId id="262" r:id="rId10"/>
    <p:sldId id="263" r:id="rId11"/>
    <p:sldId id="268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B22"/>
    <a:srgbClr val="00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7"/>
    <p:restoredTop sz="87482"/>
  </p:normalViewPr>
  <p:slideViewPr>
    <p:cSldViewPr snapToGrid="0" snapToObjects="1">
      <p:cViewPr varScale="1">
        <p:scale>
          <a:sx n="106" d="100"/>
          <a:sy n="106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F785-6827-4142-B3F8-78EF362FD998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6B09-BC25-2348-BB54-BF1A63AC7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0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Overestimation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 range of environmental conditions present in an urban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pondscape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isolation of urban ponds at both a local scale (within urban settlements) and a regional scale (among urban settlements)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8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city of Madison, Wisconsin, and its surrounding suburbs, is representative of many midwestern landscapes that are influenced by both urban and agricultural stressors.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3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Ponds have been assumed to be well mixed systems with </a:t>
            </a:r>
            <a:r>
              <a:rPr lang="en-US" dirty="0" err="1"/>
              <a:t>isothermic</a:t>
            </a:r>
            <a:r>
              <a:rPr lang="en-US" dirty="0"/>
              <a:t> conditions and a similar water chemistry throughout the water column.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context matters when it comes to urban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6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28EE-B116-7163-CC1D-76628DFD4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1A6A8-4007-F104-5488-30336780A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1F7C-CC4E-EEE3-9D34-9B004C81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AC9CE-35BB-6D5E-D71E-B3FB81A3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1A630-4AD8-CD96-D77F-0BB1B68D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6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0776-135B-42FE-3D51-D07F4D7F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37FC1-373B-9C5D-3202-EB72BC03F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E2015-000F-3971-28A8-C0ECBB5D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E277-6405-257C-140A-CD2A8220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3A895-D718-472E-12DB-AAA223BB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9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9398C-69ED-2FBE-5CAA-C5C3EB559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18BEE-8757-E533-F9B0-2FA3CE386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5C86-ABB7-DDA8-EF83-6E179646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7D683-6EC0-5246-837D-05AD36CD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0FAE-077F-2571-8187-0CA53335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8DA6-1FE3-F00D-8589-51497672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CF65-8281-D933-FD82-11254A3C8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F403-31D4-1B4F-410E-B03E0CFD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2D10A-CE38-DD7E-9365-FFFA13DB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6284F-DD66-6774-E703-51099AF6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F1B4-EE0F-F131-C624-7A0C3FC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83678-1B04-E4E7-4AFC-94337004E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1A2ED-082A-6B57-6769-9F721E2A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898B0-E058-01C2-AE52-304BF1FB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5D50F-3003-ED35-DBD7-C54540C2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5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6494-8610-8C9C-CFE8-5F71F4D9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7ECEF-5348-F161-49A3-A6AE9A163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27EA3-7417-68D0-92C0-125F33A6E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A0EC1-A90C-CF6E-B5A0-3B083D1B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AAA04-81F2-4569-FC01-0450138E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07415-1868-7C40-FAFE-07B01EB1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260B-FA99-820C-5AE2-733DB13B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6424-431B-1162-9087-A1324139F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7096B-56EC-4D8B-533D-2AA5D8E22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B9DAF-C784-F9B6-0866-1DF01E8CD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1BA74-486D-D8F0-0650-735190968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E34D93-F138-D6FA-4BF4-B75AA2D1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A6126-949C-438D-94ED-7CB7275CA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3ACA5-27F0-0CDA-AD58-FADAE9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4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2547-A0EF-02CE-E6F3-8EDB0F5E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1B2E4-8C28-9265-B94D-8899BDF8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6CBDF7-F3BF-BB19-CCD1-7265CAA0B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10E97-4367-1095-DE2A-6D31C183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3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ED30C-E5C4-C9D9-15DD-07AEC7CB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33AE7-8627-416E-2E88-0BA7A643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53C-4F6C-A74D-DF78-CD298A80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8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B296-04B0-EA07-7B65-43259439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500B-2AA5-066B-85E3-C26BBD1E8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A3D13-B8B1-58A0-7198-2784F8BD6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EF6E3-6B4F-B01A-EEA4-4B3D21FF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6FAE1-666B-69C0-3875-2BDD2827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1FA10-4586-7B6C-1717-83D551C8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D482-4956-D553-530E-17D309AA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4A7DE-F15F-F938-5087-143A09FD7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F3EF5-141A-443F-9178-5DED36EC3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E520E-BCAB-1331-37C8-5FE9432F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98350-8E93-A773-1866-8B813A18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AB6E-6557-4AE7-AD51-A0127A1A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2E4F4C-FE5C-8391-1ED5-2B2FB3FA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3DF9D-4248-588D-0F15-ABE669A2C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33922-3199-F7C7-7318-7E7A43926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10A7B-D4F7-9BDB-CD64-FA575B7B3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FC506-3583-4978-C883-4E618E9AE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3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12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1.jpeg"/><Relationship Id="rId5" Type="http://schemas.openxmlformats.org/officeDocument/2006/relationships/image" Target="../media/image46.jpeg"/><Relationship Id="rId10" Type="http://schemas.openxmlformats.org/officeDocument/2006/relationships/image" Target="../media/image13.pn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A9B8B60-A1E1-B2C0-D215-46BE83474234}"/>
              </a:ext>
            </a:extLst>
          </p:cNvPr>
          <p:cNvSpPr/>
          <p:nvPr/>
        </p:nvSpPr>
        <p:spPr>
          <a:xfrm>
            <a:off x="-1" y="8924"/>
            <a:ext cx="12192000" cy="3411152"/>
          </a:xfrm>
          <a:prstGeom prst="rect">
            <a:avLst/>
          </a:prstGeom>
          <a:solidFill>
            <a:schemeClr val="accent1">
              <a:alpha val="3502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E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56AA17-9F8A-1AA6-A33E-FA1E4E349B06}"/>
              </a:ext>
            </a:extLst>
          </p:cNvPr>
          <p:cNvSpPr/>
          <p:nvPr/>
        </p:nvSpPr>
        <p:spPr>
          <a:xfrm>
            <a:off x="-1" y="3429000"/>
            <a:ext cx="12192000" cy="3429000"/>
          </a:xfrm>
          <a:prstGeom prst="rect">
            <a:avLst/>
          </a:prstGeom>
          <a:solidFill>
            <a:srgbClr val="228B22">
              <a:alpha val="3491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snowy field with a building in the background&#10;&#10;Description automatically generated with low confidence">
            <a:extLst>
              <a:ext uri="{FF2B5EF4-FFF2-40B4-BE49-F238E27FC236}">
                <a16:creationId xmlns:a16="http://schemas.microsoft.com/office/drawing/2014/main" id="{031164C0-FF97-9993-DB6D-39E4AB5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4" y="1130824"/>
            <a:ext cx="2138491" cy="1605956"/>
          </a:xfrm>
          <a:prstGeom prst="rect">
            <a:avLst/>
          </a:prstGeom>
        </p:spPr>
      </p:pic>
      <p:pic>
        <p:nvPicPr>
          <p:cNvPr id="11" name="Picture 10" descr="A picture containing outdoor, sky, grass, shore&#10;&#10;Description automatically generated">
            <a:extLst>
              <a:ext uri="{FF2B5EF4-FFF2-40B4-BE49-F238E27FC236}">
                <a16:creationId xmlns:a16="http://schemas.microsoft.com/office/drawing/2014/main" id="{F65263DB-81E0-3E99-36F3-95D0C9630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016" y="1114686"/>
            <a:ext cx="2175354" cy="1633640"/>
          </a:xfrm>
          <a:prstGeom prst="rect">
            <a:avLst/>
          </a:prstGeom>
        </p:spPr>
      </p:pic>
      <p:pic>
        <p:nvPicPr>
          <p:cNvPr id="12" name="Picture 11" descr="A snowy field with trees and a building in the distance&#10;&#10;Description automatically generated with low confidence">
            <a:extLst>
              <a:ext uri="{FF2B5EF4-FFF2-40B4-BE49-F238E27FC236}">
                <a16:creationId xmlns:a16="http://schemas.microsoft.com/office/drawing/2014/main" id="{2AA4E447-7043-379E-9696-BAEC1B23A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328" y="1114686"/>
            <a:ext cx="2157343" cy="1620114"/>
          </a:xfrm>
          <a:prstGeom prst="rect">
            <a:avLst/>
          </a:prstGeom>
        </p:spPr>
      </p:pic>
      <p:pic>
        <p:nvPicPr>
          <p:cNvPr id="13" name="Picture 12" descr="A picture containing snow, outdoor, sky, nature&#10;&#10;Description automatically generated">
            <a:extLst>
              <a:ext uri="{FF2B5EF4-FFF2-40B4-BE49-F238E27FC236}">
                <a16:creationId xmlns:a16="http://schemas.microsoft.com/office/drawing/2014/main" id="{B2B06E66-8426-213A-6DB3-B4CC7BDAF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589" y="1105266"/>
            <a:ext cx="2175351" cy="1631514"/>
          </a:xfrm>
          <a:prstGeom prst="rect">
            <a:avLst/>
          </a:prstGeom>
        </p:spPr>
      </p:pic>
      <p:pic>
        <p:nvPicPr>
          <p:cNvPr id="22" name="Picture 21" descr="A picture containing outdoor, snow, tree, covered&#10;&#10;Description automatically generated">
            <a:extLst>
              <a:ext uri="{FF2B5EF4-FFF2-40B4-BE49-F238E27FC236}">
                <a16:creationId xmlns:a16="http://schemas.microsoft.com/office/drawing/2014/main" id="{C8572B5F-C48F-D36F-F4FF-52B28474C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770" y="1114686"/>
            <a:ext cx="2138491" cy="16038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BB6FDD-74E3-BED7-1670-14D69618693C}"/>
              </a:ext>
            </a:extLst>
          </p:cNvPr>
          <p:cNvSpPr txBox="1"/>
          <p:nvPr/>
        </p:nvSpPr>
        <p:spPr>
          <a:xfrm>
            <a:off x="-1" y="2938531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Aharoni" panose="02010803020104030203" pitchFamily="2" charset="-79"/>
                <a:cs typeface="Aharoni" panose="02010803020104030203" pitchFamily="2" charset="-79"/>
              </a:rPr>
              <a:t>Seasonal Variability of Greenhouse Gases in Urban Ponds</a:t>
            </a:r>
          </a:p>
          <a:p>
            <a:pPr algn="ctr"/>
            <a:r>
              <a:rPr lang="en-US" sz="2400" dirty="0">
                <a:latin typeface="Aharoni" panose="020F0502020204030204" pitchFamily="34" charset="0"/>
                <a:cs typeface="Aharoni" panose="020F0502020204030204" pitchFamily="34" charset="0"/>
              </a:rPr>
              <a:t>Adrianna </a:t>
            </a:r>
            <a:r>
              <a:rPr lang="en-US" sz="2400" dirty="0" err="1">
                <a:latin typeface="Aharoni" panose="020F0502020204030204" pitchFamily="34" charset="0"/>
                <a:cs typeface="Aharoni" panose="020F0502020204030204" pitchFamily="34" charset="0"/>
              </a:rPr>
              <a:t>Gorsky</a:t>
            </a:r>
            <a:r>
              <a:rPr lang="en-US" sz="2400" dirty="0">
                <a:latin typeface="Aharoni" panose="020F0502020204030204" pitchFamily="34" charset="0"/>
                <a:cs typeface="Aharoni" panose="020F0502020204030204" pitchFamily="34" charset="0"/>
              </a:rPr>
              <a:t>, Hilary Dugan and Emily Stanley</a:t>
            </a:r>
          </a:p>
          <a:p>
            <a:pPr algn="ctr"/>
            <a:r>
              <a:rPr lang="en-US" sz="2000" dirty="0">
                <a:latin typeface="Aharoni" panose="020F0502020204030204" pitchFamily="34" charset="0"/>
                <a:cs typeface="Aharoni" panose="020F0502020204030204" pitchFamily="34" charset="0"/>
              </a:rPr>
              <a:t>Center for Limnology- University of Wisconsin-Madison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658B8C-7F6F-C933-8EA5-F02F7010169A}"/>
              </a:ext>
            </a:extLst>
          </p:cNvPr>
          <p:cNvSpPr txBox="1"/>
          <p:nvPr/>
        </p:nvSpPr>
        <p:spPr>
          <a:xfrm>
            <a:off x="477052" y="651944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@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agorsky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75EB9A2-A0DD-E462-7032-17787F145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63" y="6602853"/>
            <a:ext cx="352249" cy="198850"/>
          </a:xfrm>
          <a:prstGeom prst="rect">
            <a:avLst/>
          </a:prstGeom>
        </p:spPr>
      </p:pic>
      <p:pic>
        <p:nvPicPr>
          <p:cNvPr id="30" name="Picture 29" descr="A body of water with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F5B4BF9-399C-AB2F-467D-11D9B4526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21" y="4539234"/>
            <a:ext cx="2157343" cy="1620114"/>
          </a:xfrm>
          <a:prstGeom prst="rect">
            <a:avLst/>
          </a:prstGeom>
        </p:spPr>
      </p:pic>
      <p:pic>
        <p:nvPicPr>
          <p:cNvPr id="32" name="Picture 31" descr="A bridge over a river&#10;&#10;Description automatically generated with low confidence">
            <a:extLst>
              <a:ext uri="{FF2B5EF4-FFF2-40B4-BE49-F238E27FC236}">
                <a16:creationId xmlns:a16="http://schemas.microsoft.com/office/drawing/2014/main" id="{D3D66624-47D1-DAEF-A85E-8882300574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6447" y="4529033"/>
            <a:ext cx="2138491" cy="1605957"/>
          </a:xfrm>
          <a:prstGeom prst="rect">
            <a:avLst/>
          </a:prstGeom>
        </p:spPr>
      </p:pic>
      <p:pic>
        <p:nvPicPr>
          <p:cNvPr id="34" name="Picture 33" descr="A small pond with lily pads and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7FAD69E8-5ACB-123D-CAB3-8FAF648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5929" y="4527155"/>
            <a:ext cx="2157343" cy="1620114"/>
          </a:xfrm>
          <a:prstGeom prst="rect">
            <a:avLst/>
          </a:prstGeom>
        </p:spPr>
      </p:pic>
      <p:pic>
        <p:nvPicPr>
          <p:cNvPr id="36" name="Picture 35" descr="A small pond surrounded by trees&#10;&#10;Description automatically generated with low confidence">
            <a:extLst>
              <a:ext uri="{FF2B5EF4-FFF2-40B4-BE49-F238E27FC236}">
                <a16:creationId xmlns:a16="http://schemas.microsoft.com/office/drawing/2014/main" id="{44715234-F395-CE75-3861-0B612A4C77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9770" y="4540399"/>
            <a:ext cx="2155792" cy="1618949"/>
          </a:xfrm>
          <a:prstGeom prst="rect">
            <a:avLst/>
          </a:prstGeom>
        </p:spPr>
      </p:pic>
      <p:pic>
        <p:nvPicPr>
          <p:cNvPr id="38" name="Picture 37" descr="A grassy field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D39864D-B4C6-451A-4FC8-12F54E0648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8104" y="4540400"/>
            <a:ext cx="2155792" cy="1618949"/>
          </a:xfrm>
          <a:prstGeom prst="rect">
            <a:avLst/>
          </a:prstGeom>
        </p:spPr>
      </p:pic>
      <p:pic>
        <p:nvPicPr>
          <p:cNvPr id="42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463DB899-8B8D-3BEB-F620-5F98AC47A4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063" y="22607"/>
            <a:ext cx="1078396" cy="1078396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7AE50169-17AA-7072-A9D3-32319B9C4E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348" y="39311"/>
            <a:ext cx="684329" cy="10753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840A20-A6FD-45ED-F6EF-D354A5C8454A}"/>
              </a:ext>
            </a:extLst>
          </p:cNvPr>
          <p:cNvSpPr txBox="1"/>
          <p:nvPr/>
        </p:nvSpPr>
        <p:spPr>
          <a:xfrm>
            <a:off x="4744168" y="6534775"/>
            <a:ext cx="7566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Urban freshwater ecosystems: multiple stressors and manifold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439250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hord 24">
            <a:extLst>
              <a:ext uri="{FF2B5EF4-FFF2-40B4-BE49-F238E27FC236}">
                <a16:creationId xmlns:a16="http://schemas.microsoft.com/office/drawing/2014/main" id="{91FAB9B7-9AAD-52E9-3B10-9F5F70A15116}"/>
              </a:ext>
            </a:extLst>
          </p:cNvPr>
          <p:cNvSpPr/>
          <p:nvPr/>
        </p:nvSpPr>
        <p:spPr>
          <a:xfrm rot="17543857">
            <a:off x="7863929" y="3362223"/>
            <a:ext cx="3161321" cy="3295852"/>
          </a:xfrm>
          <a:prstGeom prst="chord">
            <a:avLst/>
          </a:prstGeom>
          <a:solidFill>
            <a:srgbClr val="7A5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0EBC4F49-95AB-0E49-7021-3EE13D562DDE}"/>
              </a:ext>
            </a:extLst>
          </p:cNvPr>
          <p:cNvSpPr/>
          <p:nvPr/>
        </p:nvSpPr>
        <p:spPr>
          <a:xfrm rot="17543857">
            <a:off x="1166751" y="3443795"/>
            <a:ext cx="3161321" cy="3295852"/>
          </a:xfrm>
          <a:prstGeom prst="chord">
            <a:avLst/>
          </a:prstGeom>
          <a:solidFill>
            <a:srgbClr val="7A5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C80B1903-0F3D-C0CD-357C-E4EC7649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935" y="202600"/>
            <a:ext cx="4047867" cy="3035900"/>
          </a:xfrm>
          <a:prstGeom prst="rect">
            <a:avLst/>
          </a:prstGeom>
        </p:spPr>
      </p:pic>
      <p:pic>
        <p:nvPicPr>
          <p:cNvPr id="5" name="Picture 4" descr="A picture containing tree, outdoor, boat&#10;&#10;Description automatically generated">
            <a:extLst>
              <a:ext uri="{FF2B5EF4-FFF2-40B4-BE49-F238E27FC236}">
                <a16:creationId xmlns:a16="http://schemas.microsoft.com/office/drawing/2014/main" id="{B9A1686D-0850-1F72-8874-997E11CDA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02600"/>
            <a:ext cx="4047867" cy="3035900"/>
          </a:xfrm>
          <a:prstGeom prst="rect">
            <a:avLst/>
          </a:prstGeom>
        </p:spPr>
      </p:pic>
      <p:pic>
        <p:nvPicPr>
          <p:cNvPr id="7" name="Picture 6" descr="A picture containing tree, plant, forest, wood&#10;&#10;Description automatically generated">
            <a:extLst>
              <a:ext uri="{FF2B5EF4-FFF2-40B4-BE49-F238E27FC236}">
                <a16:creationId xmlns:a16="http://schemas.microsoft.com/office/drawing/2014/main" id="{37A8CC90-DE21-A7CD-A447-5E92B178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167" y="1079500"/>
            <a:ext cx="2677666" cy="2159000"/>
          </a:xfrm>
          <a:prstGeom prst="rect">
            <a:avLst/>
          </a:prstGeom>
        </p:spPr>
      </p:pic>
      <p:sp>
        <p:nvSpPr>
          <p:cNvPr id="8" name="Chord 7">
            <a:extLst>
              <a:ext uri="{FF2B5EF4-FFF2-40B4-BE49-F238E27FC236}">
                <a16:creationId xmlns:a16="http://schemas.microsoft.com/office/drawing/2014/main" id="{407C6C63-9EE9-B538-D674-E45BFEAF4E6E}"/>
              </a:ext>
            </a:extLst>
          </p:cNvPr>
          <p:cNvSpPr/>
          <p:nvPr/>
        </p:nvSpPr>
        <p:spPr>
          <a:xfrm rot="17558825">
            <a:off x="7946912" y="3491688"/>
            <a:ext cx="2977376" cy="2877014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D4E98E-61CA-4AAB-98F2-CB11F7149F3C}"/>
              </a:ext>
            </a:extLst>
          </p:cNvPr>
          <p:cNvCxnSpPr>
            <a:cxnSpLocks/>
          </p:cNvCxnSpPr>
          <p:nvPr/>
        </p:nvCxnSpPr>
        <p:spPr>
          <a:xfrm>
            <a:off x="8026219" y="4277704"/>
            <a:ext cx="2822714" cy="0"/>
          </a:xfrm>
          <a:prstGeom prst="line">
            <a:avLst/>
          </a:prstGeom>
          <a:ln w="257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ord 9">
            <a:extLst>
              <a:ext uri="{FF2B5EF4-FFF2-40B4-BE49-F238E27FC236}">
                <a16:creationId xmlns:a16="http://schemas.microsoft.com/office/drawing/2014/main" id="{1BF17693-DBAF-9FD2-C683-FBFDD51BB8ED}"/>
              </a:ext>
            </a:extLst>
          </p:cNvPr>
          <p:cNvSpPr/>
          <p:nvPr/>
        </p:nvSpPr>
        <p:spPr>
          <a:xfrm rot="17558825">
            <a:off x="1267717" y="3491689"/>
            <a:ext cx="2977376" cy="2877014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EC385149-4218-CB77-680A-8209BEA4F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89" y="3995576"/>
            <a:ext cx="752335" cy="564251"/>
          </a:xfrm>
          <a:prstGeom prst="rect">
            <a:avLst/>
          </a:prstGeom>
        </p:spPr>
      </p:pic>
      <p:pic>
        <p:nvPicPr>
          <p:cNvPr id="17" name="Picture 16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8BCE7733-C085-D634-B899-DAAEB5F6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27" y="3995576"/>
            <a:ext cx="752335" cy="564251"/>
          </a:xfrm>
          <a:prstGeom prst="rect">
            <a:avLst/>
          </a:prstGeom>
        </p:spPr>
      </p:pic>
      <p:pic>
        <p:nvPicPr>
          <p:cNvPr id="18" name="Picture 17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F8514B16-9B87-B9FE-6F4F-CBD94B9C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20" y="3995575"/>
            <a:ext cx="752335" cy="564251"/>
          </a:xfrm>
          <a:prstGeom prst="rect">
            <a:avLst/>
          </a:prstGeom>
        </p:spPr>
      </p:pic>
      <p:pic>
        <p:nvPicPr>
          <p:cNvPr id="19" name="Picture 18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891CC996-F0BA-853F-DDBA-FC433145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58" y="3995576"/>
            <a:ext cx="752335" cy="564251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62C5B330-65B0-DA2B-D0E5-259BF88AD44B}"/>
              </a:ext>
            </a:extLst>
          </p:cNvPr>
          <p:cNvSpPr/>
          <p:nvPr/>
        </p:nvSpPr>
        <p:spPr>
          <a:xfrm>
            <a:off x="5360785" y="4277700"/>
            <a:ext cx="360498" cy="1988602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3F393B-0A1B-ECC0-570D-B1BFB353F72C}"/>
              </a:ext>
            </a:extLst>
          </p:cNvPr>
          <p:cNvSpPr txBox="1"/>
          <p:nvPr/>
        </p:nvSpPr>
        <p:spPr>
          <a:xfrm>
            <a:off x="5769423" y="4190494"/>
            <a:ext cx="14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Hypoxic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34E89D-C9B9-499A-2627-DCE3C2584FE6}"/>
              </a:ext>
            </a:extLst>
          </p:cNvPr>
          <p:cNvSpPr txBox="1"/>
          <p:nvPr/>
        </p:nvSpPr>
        <p:spPr>
          <a:xfrm>
            <a:off x="5873829" y="6081636"/>
            <a:ext cx="14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Anoxic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C424A7-39AE-D5C9-931A-589C3EA73CC5}"/>
              </a:ext>
            </a:extLst>
          </p:cNvPr>
          <p:cNvSpPr/>
          <p:nvPr/>
        </p:nvSpPr>
        <p:spPr>
          <a:xfrm>
            <a:off x="5346496" y="384168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O</a:t>
            </a:r>
            <a:r>
              <a:rPr lang="en-US" sz="1400" b="1" baseline="-25000" dirty="0"/>
              <a:t>2</a:t>
            </a:r>
            <a:endParaRPr lang="en-US" sz="1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61841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263B3DB-DD01-4DE7-E9ED-9388BADA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" y="2985964"/>
            <a:ext cx="4854716" cy="3641037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F49C292-B3E2-DD91-CB9F-333EAC41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68"/>
            <a:ext cx="3657600" cy="2743200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3326FFDE-E976-4A1A-725E-D49AFAFD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60968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A99321-FC4D-37E4-0E07-C2105B4C8FA4}"/>
              </a:ext>
            </a:extLst>
          </p:cNvPr>
          <p:cNvSpPr/>
          <p:nvPr/>
        </p:nvSpPr>
        <p:spPr>
          <a:xfrm>
            <a:off x="9334500" y="412703"/>
            <a:ext cx="6096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TSS (mgL</a:t>
            </a:r>
            <a:r>
              <a:rPr lang="en-US" sz="1600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600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Range: 1.3-82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Median: 15.9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28E17B-676F-B239-3410-AE561FA4E358}"/>
              </a:ext>
            </a:extLst>
          </p:cNvPr>
          <p:cNvSpPr/>
          <p:nvPr/>
        </p:nvSpPr>
        <p:spPr>
          <a:xfrm>
            <a:off x="9334500" y="1330763"/>
            <a:ext cx="6096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TSS (mgL</a:t>
            </a:r>
            <a:r>
              <a:rPr lang="en-US" sz="1600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600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Range: 1-241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Median: 9.9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45CD28-D780-B3DF-8275-94E5F2FF5F7A}"/>
              </a:ext>
            </a:extLst>
          </p:cNvPr>
          <p:cNvSpPr/>
          <p:nvPr/>
        </p:nvSpPr>
        <p:spPr>
          <a:xfrm>
            <a:off x="3657600" y="499766"/>
            <a:ext cx="6096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Chla</a:t>
            </a:r>
            <a:r>
              <a:rPr lang="en-US" sz="1600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(µgL</a:t>
            </a:r>
            <a:r>
              <a:rPr lang="en-US" sz="1600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600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Range: 2-549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Median: 35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C2B9B9-5BD9-C1A7-396C-4954032C48CF}"/>
              </a:ext>
            </a:extLst>
          </p:cNvPr>
          <p:cNvSpPr/>
          <p:nvPr/>
        </p:nvSpPr>
        <p:spPr>
          <a:xfrm>
            <a:off x="3657600" y="1443336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Chla</a:t>
            </a:r>
            <a:r>
              <a:rPr lang="en-US" sz="1600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(µgL</a:t>
            </a:r>
            <a:r>
              <a:rPr lang="en-US" sz="1600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600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Range: 2-1633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Median: 38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384BE5-B297-A338-FF48-4EE950217654}"/>
              </a:ext>
            </a:extLst>
          </p:cNvPr>
          <p:cNvSpPr txBox="1"/>
          <p:nvPr/>
        </p:nvSpPr>
        <p:spPr>
          <a:xfrm>
            <a:off x="3040054" y="5229998"/>
            <a:ext cx="296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Hypoxic -Anoxic</a:t>
            </a:r>
          </a:p>
        </p:txBody>
      </p:sp>
      <p:pic>
        <p:nvPicPr>
          <p:cNvPr id="26" name="Picture 2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01A81A-6F4B-B330-A6A4-102BA445A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372" y="3284531"/>
            <a:ext cx="2305277" cy="3073703"/>
          </a:xfrm>
          <a:prstGeom prst="rect">
            <a:avLst/>
          </a:prstGeom>
        </p:spPr>
      </p:pic>
      <p:pic>
        <p:nvPicPr>
          <p:cNvPr id="28" name="Picture 2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D0754B-4716-E63E-E4DB-627CBB0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657" y="3284532"/>
            <a:ext cx="2305277" cy="30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B55F0B-16F4-1109-C6BD-E96B34D76E63}"/>
              </a:ext>
            </a:extLst>
          </p:cNvPr>
          <p:cNvSpPr/>
          <p:nvPr/>
        </p:nvSpPr>
        <p:spPr>
          <a:xfrm>
            <a:off x="-1" y="8924"/>
            <a:ext cx="12192000" cy="3411152"/>
          </a:xfrm>
          <a:prstGeom prst="rect">
            <a:avLst/>
          </a:prstGeom>
          <a:solidFill>
            <a:schemeClr val="accent1">
              <a:alpha val="3502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E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B2F917-929D-9AEE-0039-AEF5D372A231}"/>
              </a:ext>
            </a:extLst>
          </p:cNvPr>
          <p:cNvSpPr/>
          <p:nvPr/>
        </p:nvSpPr>
        <p:spPr>
          <a:xfrm>
            <a:off x="-1" y="3429000"/>
            <a:ext cx="12192000" cy="3429000"/>
          </a:xfrm>
          <a:prstGeom prst="rect">
            <a:avLst/>
          </a:prstGeom>
          <a:solidFill>
            <a:srgbClr val="228B22">
              <a:alpha val="3491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707A5-2A33-4491-6C97-8D50E12B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EAE3E-6A3D-95BB-AFE2-7B2BE1E75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variation between ponds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concentrations during the winter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Macrophytes, morphological differences, land cover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Estimates of all production types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Within pond heterogeneity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Shoulder seasons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348F2C-47A3-BD23-D5F5-4EBFE7317561}"/>
              </a:ext>
            </a:extLst>
          </p:cNvPr>
          <p:cNvSpPr txBox="1">
            <a:spLocks/>
          </p:cNvSpPr>
          <p:nvPr/>
        </p:nvSpPr>
        <p:spPr>
          <a:xfrm>
            <a:off x="838199" y="34200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Future Focus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650D073-C484-5622-842C-E9D3D615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49196" y="4423171"/>
            <a:ext cx="2365375" cy="1774032"/>
          </a:xfrm>
          <a:prstGeom prst="rect">
            <a:avLst/>
          </a:prstGeom>
        </p:spPr>
      </p:pic>
      <p:pic>
        <p:nvPicPr>
          <p:cNvPr id="8" name="Picture 7" descr="A picture containing water, sky, outdoor, river&#10;&#10;Description automatically generated">
            <a:extLst>
              <a:ext uri="{FF2B5EF4-FFF2-40B4-BE49-F238E27FC236}">
                <a16:creationId xmlns:a16="http://schemas.microsoft.com/office/drawing/2014/main" id="{7190C47D-D170-7AE4-7E08-2447596FB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52" r="39565" b="13839"/>
          <a:stretch/>
        </p:blipFill>
        <p:spPr>
          <a:xfrm>
            <a:off x="7287417" y="4521198"/>
            <a:ext cx="2292350" cy="1971677"/>
          </a:xfrm>
          <a:prstGeom prst="rect">
            <a:avLst/>
          </a:prstGeom>
        </p:spPr>
      </p:pic>
      <p:pic>
        <p:nvPicPr>
          <p:cNvPr id="10" name="Picture 9" descr="A close-up of a plant&#10;&#10;Description automatically generated with low confidence">
            <a:extLst>
              <a:ext uri="{FF2B5EF4-FFF2-40B4-BE49-F238E27FC236}">
                <a16:creationId xmlns:a16="http://schemas.microsoft.com/office/drawing/2014/main" id="{F35A87B0-1FD6-E31B-DD44-F4A20775D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50007"/>
            <a:ext cx="1943100" cy="2590800"/>
          </a:xfrm>
          <a:prstGeom prst="rect">
            <a:avLst/>
          </a:prstGeom>
        </p:spPr>
      </p:pic>
      <p:pic>
        <p:nvPicPr>
          <p:cNvPr id="12" name="Picture 11" descr="A close-up of some plants&#10;&#10;Description automatically generated with low confidence">
            <a:extLst>
              <a:ext uri="{FF2B5EF4-FFF2-40B4-BE49-F238E27FC236}">
                <a16:creationId xmlns:a16="http://schemas.microsoft.com/office/drawing/2014/main" id="{3E58173B-4426-1DF8-B31D-DBCFB89A9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649" y="231775"/>
            <a:ext cx="1945218" cy="14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8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F69-B2BA-4AF4-FD47-B1AEE5A7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172620"/>
            <a:ext cx="10515600" cy="1325563"/>
          </a:xfrm>
        </p:spPr>
        <p:txBody>
          <a:bodyPr/>
          <a:lstStyle/>
          <a:p>
            <a:r>
              <a:rPr lang="en-US" u="sng" dirty="0">
                <a:latin typeface="Aharoni" panose="02010803020104030203" pitchFamily="2" charset="-79"/>
                <a:cs typeface="Aharoni" panose="02010803020104030203" pitchFamily="2" charset="-79"/>
              </a:rPr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DD908-2A44-4F5A-1CDC-EEBDDCBA01E3}"/>
              </a:ext>
            </a:extLst>
          </p:cNvPr>
          <p:cNvSpPr txBox="1"/>
          <p:nvPr/>
        </p:nvSpPr>
        <p:spPr>
          <a:xfrm>
            <a:off x="290889" y="1304911"/>
            <a:ext cx="58617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Urban Pond Collaborators: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Daniel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Trovillion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Ella Schmidt, Jess Briggs, Helen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Schlimm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Grace Wilkinson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Undergraduate Technicians: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Aaron and Emma Donohue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 Volunteer Extraordinaires: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Holly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Embke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Ellie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Socha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Olivia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Nyffeler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Adam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Rexroade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Danny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Szydlowski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Helen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Schlimm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David Ortiz, Vince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Buttita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Adam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Rexroade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Ricardo 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Taniwaki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65016A31-275C-EA43-2CF5-EE5219AC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602" y="257760"/>
            <a:ext cx="1078396" cy="1078396"/>
          </a:xfrm>
          <a:prstGeom prst="rect">
            <a:avLst/>
          </a:prstGeom>
        </p:spPr>
      </p:pic>
      <p:pic>
        <p:nvPicPr>
          <p:cNvPr id="6" name="Picture 5" descr="A picture containing outdoor, snow, sky, person&#10;&#10;Description automatically generated">
            <a:extLst>
              <a:ext uri="{FF2B5EF4-FFF2-40B4-BE49-F238E27FC236}">
                <a16:creationId xmlns:a16="http://schemas.microsoft.com/office/drawing/2014/main" id="{437922D4-7551-B06D-BCC4-AD0711FA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16" y="4721378"/>
            <a:ext cx="1616398" cy="2155197"/>
          </a:xfrm>
          <a:prstGeom prst="rect">
            <a:avLst/>
          </a:prstGeom>
        </p:spPr>
      </p:pic>
      <p:pic>
        <p:nvPicPr>
          <p:cNvPr id="8" name="Picture 7" descr="A picture containing outdoor, snow, sky, person&#10;&#10;Description automatically generated">
            <a:extLst>
              <a:ext uri="{FF2B5EF4-FFF2-40B4-BE49-F238E27FC236}">
                <a16:creationId xmlns:a16="http://schemas.microsoft.com/office/drawing/2014/main" id="{6D1B1D3A-CC97-A3FC-D3CD-EFBF738CC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609" y="4721378"/>
            <a:ext cx="1616398" cy="2155197"/>
          </a:xfrm>
          <a:prstGeom prst="rect">
            <a:avLst/>
          </a:prstGeom>
        </p:spPr>
      </p:pic>
      <p:pic>
        <p:nvPicPr>
          <p:cNvPr id="10" name="Picture 9" descr="A picture containing snow, outdoor, sky, person&#10;&#10;Description automatically generated">
            <a:extLst>
              <a:ext uri="{FF2B5EF4-FFF2-40B4-BE49-F238E27FC236}">
                <a16:creationId xmlns:a16="http://schemas.microsoft.com/office/drawing/2014/main" id="{94F57FBA-8805-8014-F730-F2FEBFB4D5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55" t="1" r="27532" b="1"/>
          <a:stretch/>
        </p:blipFill>
        <p:spPr>
          <a:xfrm>
            <a:off x="4290391" y="4696648"/>
            <a:ext cx="1689100" cy="2161351"/>
          </a:xfrm>
          <a:prstGeom prst="rect">
            <a:avLst/>
          </a:prstGeom>
        </p:spPr>
      </p:pic>
      <p:pic>
        <p:nvPicPr>
          <p:cNvPr id="12" name="Picture 11" descr="A person sitting on a snowmobile&#10;&#10;Description automatically generated with low confidence">
            <a:extLst>
              <a:ext uri="{FF2B5EF4-FFF2-40B4-BE49-F238E27FC236}">
                <a16:creationId xmlns:a16="http://schemas.microsoft.com/office/drawing/2014/main" id="{732EC8A4-6187-FCBE-F489-E1FD0C36C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95" y="4715224"/>
            <a:ext cx="1621013" cy="2161351"/>
          </a:xfrm>
          <a:prstGeom prst="rect">
            <a:avLst/>
          </a:prstGeom>
        </p:spPr>
      </p:pic>
      <p:pic>
        <p:nvPicPr>
          <p:cNvPr id="14" name="Picture 13" descr="A picture containing outdoor, person, ground&#10;&#10;Description automatically generated">
            <a:extLst>
              <a:ext uri="{FF2B5EF4-FFF2-40B4-BE49-F238E27FC236}">
                <a16:creationId xmlns:a16="http://schemas.microsoft.com/office/drawing/2014/main" id="{0FCC10FD-14D3-D637-4B3B-428663DD4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10" y="4708973"/>
            <a:ext cx="1602525" cy="2136700"/>
          </a:xfrm>
          <a:prstGeom prst="rect">
            <a:avLst/>
          </a:prstGeom>
        </p:spPr>
      </p:pic>
      <p:pic>
        <p:nvPicPr>
          <p:cNvPr id="18" name="Picture 17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CCC1EFD9-7DB4-FD7D-A745-2A37BB6B09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39" y="1206033"/>
            <a:ext cx="4341521" cy="3256141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E704166-562E-2C32-815C-65B96B7A35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1634" y="1496885"/>
            <a:ext cx="684329" cy="1075375"/>
          </a:xfrm>
          <a:prstGeom prst="rect">
            <a:avLst/>
          </a:prstGeom>
        </p:spPr>
      </p:pic>
      <p:pic>
        <p:nvPicPr>
          <p:cNvPr id="23" name="Picture 22" descr="A person shoveling snow&#10;&#10;Description automatically generated with medium confidence">
            <a:extLst>
              <a:ext uri="{FF2B5EF4-FFF2-40B4-BE49-F238E27FC236}">
                <a16:creationId xmlns:a16="http://schemas.microsoft.com/office/drawing/2014/main" id="{0082F638-BF55-D858-21ED-2C25C4585B8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452" t="-3627" r="24571" b="2791"/>
          <a:stretch/>
        </p:blipFill>
        <p:spPr>
          <a:xfrm>
            <a:off x="6286500" y="4634596"/>
            <a:ext cx="1689100" cy="22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7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98B7-6B83-3446-48BF-43C45C55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picture containing grass, outdoor, sky, water&#10;&#10;Description automatically generated">
            <a:extLst>
              <a:ext uri="{FF2B5EF4-FFF2-40B4-BE49-F238E27FC236}">
                <a16:creationId xmlns:a16="http://schemas.microsoft.com/office/drawing/2014/main" id="{2C37B0CF-67AB-1F7D-A1F9-7CC94DC8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" y="3332200"/>
            <a:ext cx="4117331" cy="3088500"/>
          </a:xfrm>
          <a:prstGeom prst="rect">
            <a:avLst/>
          </a:prstGeom>
        </p:spPr>
      </p:pic>
      <p:pic>
        <p:nvPicPr>
          <p:cNvPr id="15" name="Picture 14" descr="A snowy field with building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65173D-DA09-FE3A-24D7-EB5C26F79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9" y="150000"/>
            <a:ext cx="4118000" cy="3088500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292B4C6-6D73-D55B-E9D5-455F32189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435" y="365125"/>
            <a:ext cx="66167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Historical focus on summer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Variability of urban ponds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DAE845A6-EBA7-C4FC-D0D1-4E13467FC221}"/>
              </a:ext>
            </a:extLst>
          </p:cNvPr>
          <p:cNvSpPr txBox="1">
            <a:spLocks/>
          </p:cNvSpPr>
          <p:nvPr/>
        </p:nvSpPr>
        <p:spPr>
          <a:xfrm>
            <a:off x="4622800" y="5725374"/>
            <a:ext cx="8140700" cy="695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latin typeface="Aharoni" panose="02010803020104030203" pitchFamily="2" charset="-79"/>
                <a:cs typeface="Aharoni" panose="02010803020104030203" pitchFamily="2" charset="-79"/>
              </a:rPr>
              <a:t>How do urban ponds experience winter?</a:t>
            </a:r>
          </a:p>
          <a:p>
            <a:pPr marL="0" indent="0">
              <a:buNone/>
            </a:pPr>
            <a:r>
              <a:rPr lang="en-US" sz="2500" dirty="0">
                <a:latin typeface="Aharoni" panose="02010803020104030203" pitchFamily="2" charset="-79"/>
                <a:cs typeface="Aharoni" panose="02010803020104030203" pitchFamily="2" charset="-79"/>
              </a:rPr>
              <a:t>	Explore heterogeneity across seasons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0133EE-F8C4-6F9C-5BEF-6E14333056AA}"/>
              </a:ext>
            </a:extLst>
          </p:cNvPr>
          <p:cNvCxnSpPr/>
          <p:nvPr/>
        </p:nvCxnSpPr>
        <p:spPr>
          <a:xfrm>
            <a:off x="5241766" y="6420700"/>
            <a:ext cx="295434" cy="0"/>
          </a:xfrm>
          <a:prstGeom prst="straightConnector1">
            <a:avLst/>
          </a:prstGeom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28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>
            <a:extLst>
              <a:ext uri="{FF2B5EF4-FFF2-40B4-BE49-F238E27FC236}">
                <a16:creationId xmlns:a16="http://schemas.microsoft.com/office/drawing/2014/main" id="{F8E335D2-F3BD-994C-D44F-9AF4E702F422}"/>
              </a:ext>
            </a:extLst>
          </p:cNvPr>
          <p:cNvSpPr/>
          <p:nvPr/>
        </p:nvSpPr>
        <p:spPr>
          <a:xfrm rot="17543857">
            <a:off x="7863929" y="3362223"/>
            <a:ext cx="3161321" cy="3295852"/>
          </a:xfrm>
          <a:prstGeom prst="chord">
            <a:avLst/>
          </a:prstGeom>
          <a:solidFill>
            <a:srgbClr val="7A5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2B796F7F-3F18-BDB3-B096-ECE2149635BE}"/>
              </a:ext>
            </a:extLst>
          </p:cNvPr>
          <p:cNvSpPr/>
          <p:nvPr/>
        </p:nvSpPr>
        <p:spPr>
          <a:xfrm rot="17543857">
            <a:off x="1166751" y="3443795"/>
            <a:ext cx="3161321" cy="3295852"/>
          </a:xfrm>
          <a:prstGeom prst="chord">
            <a:avLst/>
          </a:prstGeom>
          <a:solidFill>
            <a:srgbClr val="7A5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hord 3">
            <a:extLst>
              <a:ext uri="{FF2B5EF4-FFF2-40B4-BE49-F238E27FC236}">
                <a16:creationId xmlns:a16="http://schemas.microsoft.com/office/drawing/2014/main" id="{1A46AC14-3A15-B808-1F37-91DEC96E8270}"/>
              </a:ext>
            </a:extLst>
          </p:cNvPr>
          <p:cNvSpPr/>
          <p:nvPr/>
        </p:nvSpPr>
        <p:spPr>
          <a:xfrm rot="17558825">
            <a:off x="7946912" y="3491688"/>
            <a:ext cx="2977376" cy="2877014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B2807A-A41F-FB25-4950-D0C15064B052}"/>
              </a:ext>
            </a:extLst>
          </p:cNvPr>
          <p:cNvCxnSpPr>
            <a:cxnSpLocks/>
          </p:cNvCxnSpPr>
          <p:nvPr/>
        </p:nvCxnSpPr>
        <p:spPr>
          <a:xfrm>
            <a:off x="8026219" y="4277704"/>
            <a:ext cx="2822714" cy="0"/>
          </a:xfrm>
          <a:prstGeom prst="line">
            <a:avLst/>
          </a:prstGeom>
          <a:ln w="257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ord 5">
            <a:extLst>
              <a:ext uri="{FF2B5EF4-FFF2-40B4-BE49-F238E27FC236}">
                <a16:creationId xmlns:a16="http://schemas.microsoft.com/office/drawing/2014/main" id="{B1870245-EF2E-7F82-4EBC-06BA2F3CA6B2}"/>
              </a:ext>
            </a:extLst>
          </p:cNvPr>
          <p:cNvSpPr/>
          <p:nvPr/>
        </p:nvSpPr>
        <p:spPr>
          <a:xfrm rot="17558825">
            <a:off x="1267717" y="3491689"/>
            <a:ext cx="2977376" cy="2877014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5B8AC7B9-0221-0708-8684-C3DEAF2D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89" y="3995576"/>
            <a:ext cx="752335" cy="564251"/>
          </a:xfrm>
          <a:prstGeom prst="rect">
            <a:avLst/>
          </a:prstGeom>
        </p:spPr>
      </p:pic>
      <p:pic>
        <p:nvPicPr>
          <p:cNvPr id="8" name="Picture 7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88584C92-986E-A285-3977-B4C995CC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27" y="3995576"/>
            <a:ext cx="752335" cy="564251"/>
          </a:xfrm>
          <a:prstGeom prst="rect">
            <a:avLst/>
          </a:prstGeom>
        </p:spPr>
      </p:pic>
      <p:pic>
        <p:nvPicPr>
          <p:cNvPr id="9" name="Picture 8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CB6559BF-A1C7-06D8-548D-46C13FE6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20" y="3995575"/>
            <a:ext cx="752335" cy="564251"/>
          </a:xfrm>
          <a:prstGeom prst="rect">
            <a:avLst/>
          </a:prstGeom>
        </p:spPr>
      </p:pic>
      <p:pic>
        <p:nvPicPr>
          <p:cNvPr id="10" name="Picture 9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1C5A3099-1BD9-F203-6C6F-F67F8700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58" y="3995576"/>
            <a:ext cx="752335" cy="564251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770E8180-D51B-B1F0-0A61-D73F151C8781}"/>
              </a:ext>
            </a:extLst>
          </p:cNvPr>
          <p:cNvSpPr/>
          <p:nvPr/>
        </p:nvSpPr>
        <p:spPr>
          <a:xfrm>
            <a:off x="5360785" y="4277700"/>
            <a:ext cx="360498" cy="1988602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959CA-A0C6-FCCA-0A54-7956C670205C}"/>
              </a:ext>
            </a:extLst>
          </p:cNvPr>
          <p:cNvSpPr txBox="1"/>
          <p:nvPr/>
        </p:nvSpPr>
        <p:spPr>
          <a:xfrm>
            <a:off x="5769423" y="4190494"/>
            <a:ext cx="14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Hypoxic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1F706-9973-C93B-E0E4-E8300246D281}"/>
              </a:ext>
            </a:extLst>
          </p:cNvPr>
          <p:cNvSpPr txBox="1"/>
          <p:nvPr/>
        </p:nvSpPr>
        <p:spPr>
          <a:xfrm>
            <a:off x="5873829" y="6081636"/>
            <a:ext cx="14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Anoxic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2F52F2-6D5D-38C0-91C6-E10D3ECFD503}"/>
              </a:ext>
            </a:extLst>
          </p:cNvPr>
          <p:cNvSpPr/>
          <p:nvPr/>
        </p:nvSpPr>
        <p:spPr>
          <a:xfrm>
            <a:off x="5346496" y="384168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O</a:t>
            </a:r>
            <a:r>
              <a:rPr lang="en-US" sz="1400" b="1" baseline="-25000" dirty="0"/>
              <a:t>2</a:t>
            </a:r>
            <a:endParaRPr lang="en-US" sz="1200" b="1" baseline="-25000" dirty="0"/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291F10E1-9525-19A5-2D0D-56D00561388C}"/>
              </a:ext>
            </a:extLst>
          </p:cNvPr>
          <p:cNvSpPr/>
          <p:nvPr/>
        </p:nvSpPr>
        <p:spPr>
          <a:xfrm rot="17543857">
            <a:off x="4316997" y="-493386"/>
            <a:ext cx="3161321" cy="3295852"/>
          </a:xfrm>
          <a:prstGeom prst="chord">
            <a:avLst/>
          </a:prstGeom>
          <a:solidFill>
            <a:srgbClr val="7A5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hord 15">
            <a:extLst>
              <a:ext uri="{FF2B5EF4-FFF2-40B4-BE49-F238E27FC236}">
                <a16:creationId xmlns:a16="http://schemas.microsoft.com/office/drawing/2014/main" id="{C58B30D8-AC63-41AD-C03F-754999D1D042}"/>
              </a:ext>
            </a:extLst>
          </p:cNvPr>
          <p:cNvSpPr/>
          <p:nvPr/>
        </p:nvSpPr>
        <p:spPr>
          <a:xfrm rot="17558825">
            <a:off x="4424044" y="-353411"/>
            <a:ext cx="2977376" cy="2877014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6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A311B6C-A5F6-7BCE-BBE7-74D845AB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39800"/>
            <a:ext cx="7315200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085CF-5C0E-0D57-5C58-7AE97AAD1C1F}"/>
              </a:ext>
            </a:extLst>
          </p:cNvPr>
          <p:cNvSpPr/>
          <p:nvPr/>
        </p:nvSpPr>
        <p:spPr>
          <a:xfrm>
            <a:off x="0" y="1583034"/>
            <a:ext cx="2067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Surface Area (ha)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0.14- 1.01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Median: 0.4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ACCD4-C88B-50C7-FCC8-C8B289B134C0}"/>
              </a:ext>
            </a:extLst>
          </p:cNvPr>
          <p:cNvSpPr/>
          <p:nvPr/>
        </p:nvSpPr>
        <p:spPr>
          <a:xfrm>
            <a:off x="0" y="2828835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Sampling Depth (m)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0.7-3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Median: 1.6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0816A-7949-FBCE-EB5A-F446E1B781D3}"/>
              </a:ext>
            </a:extLst>
          </p:cNvPr>
          <p:cNvSpPr/>
          <p:nvPr/>
        </p:nvSpPr>
        <p:spPr>
          <a:xfrm>
            <a:off x="3780848" y="431800"/>
            <a:ext cx="46303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Summer 2021 and Winter 2022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 ponds</a:t>
            </a:r>
          </a:p>
        </p:txBody>
      </p:sp>
    </p:spTree>
    <p:extLst>
      <p:ext uri="{BB962C8B-B14F-4D97-AF65-F5344CB8AC3E}">
        <p14:creationId xmlns:p14="http://schemas.microsoft.com/office/powerpoint/2010/main" val="422655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ord 3">
            <a:extLst>
              <a:ext uri="{FF2B5EF4-FFF2-40B4-BE49-F238E27FC236}">
                <a16:creationId xmlns:a16="http://schemas.microsoft.com/office/drawing/2014/main" id="{260F5448-A244-DAAA-A912-BF47F43F3EBC}"/>
              </a:ext>
            </a:extLst>
          </p:cNvPr>
          <p:cNvSpPr/>
          <p:nvPr/>
        </p:nvSpPr>
        <p:spPr>
          <a:xfrm rot="17558825">
            <a:off x="8802498" y="1849345"/>
            <a:ext cx="2977376" cy="2877014"/>
          </a:xfrm>
          <a:prstGeom prst="cho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D778F855-9F30-3CB1-97BA-9C2BDE7A96B5}"/>
              </a:ext>
            </a:extLst>
          </p:cNvPr>
          <p:cNvSpPr/>
          <p:nvPr/>
        </p:nvSpPr>
        <p:spPr>
          <a:xfrm>
            <a:off x="9664700" y="3073400"/>
            <a:ext cx="520700" cy="1117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ED7F9AE3-3FB5-8AF6-BBBC-A2DA4BC7BA03}"/>
              </a:ext>
            </a:extLst>
          </p:cNvPr>
          <p:cNvSpPr/>
          <p:nvPr/>
        </p:nvSpPr>
        <p:spPr>
          <a:xfrm rot="10526750">
            <a:off x="10334708" y="3015740"/>
            <a:ext cx="537118" cy="1117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Graphic 9" descr="No sign outline">
            <a:extLst>
              <a:ext uri="{FF2B5EF4-FFF2-40B4-BE49-F238E27FC236}">
                <a16:creationId xmlns:a16="http://schemas.microsoft.com/office/drawing/2014/main" id="{2C78CEE4-E090-0099-FEF1-C976DB404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8293" y="2251647"/>
            <a:ext cx="2645785" cy="2645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CBD002-40F0-12D4-C007-C61F76D83D63}"/>
              </a:ext>
            </a:extLst>
          </p:cNvPr>
          <p:cNvSpPr txBox="1"/>
          <p:nvPr/>
        </p:nvSpPr>
        <p:spPr>
          <a:xfrm>
            <a:off x="9108295" y="5257520"/>
            <a:ext cx="264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Nutrient Cycling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Oxygen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Gas exchange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70712-48D5-76CC-11BE-56F37C33B9F8}"/>
              </a:ext>
            </a:extLst>
          </p:cNvPr>
          <p:cNvSpPr/>
          <p:nvPr/>
        </p:nvSpPr>
        <p:spPr>
          <a:xfrm>
            <a:off x="-1" y="0"/>
            <a:ext cx="8572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868C639-0AFB-C1E7-6DBC-198AB62C6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240" y="107897"/>
            <a:ext cx="2782597" cy="2086948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BD857A68-F45C-C8AB-611C-CD1B7CB9E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03" y="107897"/>
            <a:ext cx="2782597" cy="2086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DD23AE-3293-A665-09CA-9C4EBDB76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222" y="4605327"/>
            <a:ext cx="2782597" cy="2086948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65A31D4D-5383-6FE4-B00A-F07DE91213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583" y="2136102"/>
            <a:ext cx="3071333" cy="2303500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D1DEA3E7-72E5-4677-0878-03A644F76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773" y="4605327"/>
            <a:ext cx="2782597" cy="20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949506-60A5-33D3-EBD1-5A2820EE764C}"/>
              </a:ext>
            </a:extLst>
          </p:cNvPr>
          <p:cNvCxnSpPr>
            <a:cxnSpLocks/>
          </p:cNvCxnSpPr>
          <p:nvPr/>
        </p:nvCxnSpPr>
        <p:spPr>
          <a:xfrm>
            <a:off x="3950208" y="6223000"/>
            <a:ext cx="5864352" cy="0"/>
          </a:xfrm>
          <a:prstGeom prst="straightConnector1">
            <a:avLst/>
          </a:prstGeom>
          <a:ln w="69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02EF95-A315-30CE-0F57-E1ED09132769}"/>
              </a:ext>
            </a:extLst>
          </p:cNvPr>
          <p:cNvSpPr txBox="1"/>
          <p:nvPr/>
        </p:nvSpPr>
        <p:spPr>
          <a:xfrm>
            <a:off x="6102604" y="6407667"/>
            <a:ext cx="27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Pond Depth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D3913-B70D-B724-5387-A0463C2BCA2C}"/>
              </a:ext>
            </a:extLst>
          </p:cNvPr>
          <p:cNvSpPr txBox="1"/>
          <p:nvPr/>
        </p:nvSpPr>
        <p:spPr>
          <a:xfrm>
            <a:off x="3733800" y="5833591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0.75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C8AA-B62B-537D-76E4-938B1FEDDF79}"/>
              </a:ext>
            </a:extLst>
          </p:cNvPr>
          <p:cNvSpPr txBox="1"/>
          <p:nvPr/>
        </p:nvSpPr>
        <p:spPr>
          <a:xfrm>
            <a:off x="9630664" y="58536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3.0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A7594C-8571-BD65-A2A7-1C4457C9B358}"/>
              </a:ext>
            </a:extLst>
          </p:cNvPr>
          <p:cNvSpPr/>
          <p:nvPr/>
        </p:nvSpPr>
        <p:spPr>
          <a:xfrm>
            <a:off x="85344" y="2632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(µmolL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0-720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85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7E653F-0412-D602-F987-5FEFF404B74A}"/>
              </a:ext>
            </a:extLst>
          </p:cNvPr>
          <p:cNvSpPr/>
          <p:nvPr/>
        </p:nvSpPr>
        <p:spPr>
          <a:xfrm>
            <a:off x="85344" y="437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(µmolL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0-3110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378</a:t>
            </a:r>
          </a:p>
        </p:txBody>
      </p:sp>
      <p:pic>
        <p:nvPicPr>
          <p:cNvPr id="17" name="Graphic 16" descr="Snowflake with solid fill">
            <a:extLst>
              <a:ext uri="{FF2B5EF4-FFF2-40B4-BE49-F238E27FC236}">
                <a16:creationId xmlns:a16="http://schemas.microsoft.com/office/drawing/2014/main" id="{F952880F-F65C-2E2C-D018-A82FF16A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7944" y="4329310"/>
            <a:ext cx="914400" cy="914400"/>
          </a:xfrm>
          <a:prstGeom prst="rect">
            <a:avLst/>
          </a:prstGeom>
        </p:spPr>
      </p:pic>
      <p:pic>
        <p:nvPicPr>
          <p:cNvPr id="19" name="Graphic 18" descr="Plant With Roots with solid fill">
            <a:extLst>
              <a:ext uri="{FF2B5EF4-FFF2-40B4-BE49-F238E27FC236}">
                <a16:creationId xmlns:a16="http://schemas.microsoft.com/office/drawing/2014/main" id="{0C770D8B-5D8B-15B7-6935-8AF3E0734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7944" y="2564010"/>
            <a:ext cx="914400" cy="9144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2839A6E-5586-C835-5A07-4C3CD271E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026" y="355079"/>
            <a:ext cx="7115820" cy="54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8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54D2E-F8C1-9C1F-1DA4-AD2440A50372}"/>
              </a:ext>
            </a:extLst>
          </p:cNvPr>
          <p:cNvCxnSpPr>
            <a:cxnSpLocks/>
          </p:cNvCxnSpPr>
          <p:nvPr/>
        </p:nvCxnSpPr>
        <p:spPr>
          <a:xfrm>
            <a:off x="4178300" y="6229882"/>
            <a:ext cx="6379972" cy="0"/>
          </a:xfrm>
          <a:prstGeom prst="straightConnector1">
            <a:avLst/>
          </a:prstGeom>
          <a:ln w="69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F54384-7D8F-7A7A-F332-E1E0E2040F15}"/>
              </a:ext>
            </a:extLst>
          </p:cNvPr>
          <p:cNvSpPr txBox="1"/>
          <p:nvPr/>
        </p:nvSpPr>
        <p:spPr>
          <a:xfrm>
            <a:off x="5844540" y="6263918"/>
            <a:ext cx="27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Pond Depth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4F1A0-3304-C9F2-4FD5-D0D5E532BD08}"/>
              </a:ext>
            </a:extLst>
          </p:cNvPr>
          <p:cNvSpPr txBox="1"/>
          <p:nvPr/>
        </p:nvSpPr>
        <p:spPr>
          <a:xfrm>
            <a:off x="3861816" y="575067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0.75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B1A0F-40BD-429F-C561-2744C1E3A21E}"/>
              </a:ext>
            </a:extLst>
          </p:cNvPr>
          <p:cNvSpPr txBox="1"/>
          <p:nvPr/>
        </p:nvSpPr>
        <p:spPr>
          <a:xfrm>
            <a:off x="10126472" y="5791954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3.0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F39A3-A39E-0441-6277-F63D53DB30CB}"/>
              </a:ext>
            </a:extLst>
          </p:cNvPr>
          <p:cNvSpPr/>
          <p:nvPr/>
        </p:nvSpPr>
        <p:spPr>
          <a:xfrm>
            <a:off x="121920" y="2632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(µmolL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0.01-302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13941B-0C17-1EDD-1077-04FEEE770201}"/>
              </a:ext>
            </a:extLst>
          </p:cNvPr>
          <p:cNvSpPr/>
          <p:nvPr/>
        </p:nvSpPr>
        <p:spPr>
          <a:xfrm>
            <a:off x="121920" y="437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(µmolL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0.1-1030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57</a:t>
            </a:r>
          </a:p>
        </p:txBody>
      </p:sp>
      <p:pic>
        <p:nvPicPr>
          <p:cNvPr id="15" name="Graphic 14" descr="Snowflake with solid fill">
            <a:extLst>
              <a:ext uri="{FF2B5EF4-FFF2-40B4-BE49-F238E27FC236}">
                <a16:creationId xmlns:a16="http://schemas.microsoft.com/office/drawing/2014/main" id="{964A2CC2-8286-2BCE-65F0-0E3AA0DD9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4520" y="4329310"/>
            <a:ext cx="914400" cy="914400"/>
          </a:xfrm>
          <a:prstGeom prst="rect">
            <a:avLst/>
          </a:prstGeom>
        </p:spPr>
      </p:pic>
      <p:pic>
        <p:nvPicPr>
          <p:cNvPr id="16" name="Graphic 15" descr="Plant With Roots with solid fill">
            <a:extLst>
              <a:ext uri="{FF2B5EF4-FFF2-40B4-BE49-F238E27FC236}">
                <a16:creationId xmlns:a16="http://schemas.microsoft.com/office/drawing/2014/main" id="{C96AF313-1E12-B637-D623-95ECB3F68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4520" y="2564010"/>
            <a:ext cx="914400" cy="9144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413C261-1664-DEEC-24AC-281C9CBC1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0"/>
            <a:ext cx="7510272" cy="58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9605340B-DC5E-1DD9-A4CE-026444DF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0" y="631308"/>
            <a:ext cx="7073900" cy="53054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A1A70-AAD0-EF13-99E4-DB2F1BE11A59}"/>
              </a:ext>
            </a:extLst>
          </p:cNvPr>
          <p:cNvCxnSpPr>
            <a:cxnSpLocks/>
          </p:cNvCxnSpPr>
          <p:nvPr/>
        </p:nvCxnSpPr>
        <p:spPr>
          <a:xfrm>
            <a:off x="4437888" y="6288221"/>
            <a:ext cx="5888228" cy="0"/>
          </a:xfrm>
          <a:prstGeom prst="straightConnector1">
            <a:avLst/>
          </a:prstGeom>
          <a:ln w="69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0952294-D27B-C9C6-0FC3-47C9EE389330}"/>
              </a:ext>
            </a:extLst>
          </p:cNvPr>
          <p:cNvSpPr txBox="1"/>
          <p:nvPr/>
        </p:nvSpPr>
        <p:spPr>
          <a:xfrm>
            <a:off x="6380988" y="6429969"/>
            <a:ext cx="27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Pond Depth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5434D-741B-2DE9-5F01-2DF36A8600AF}"/>
              </a:ext>
            </a:extLst>
          </p:cNvPr>
          <p:cNvSpPr txBox="1"/>
          <p:nvPr/>
        </p:nvSpPr>
        <p:spPr>
          <a:xfrm>
            <a:off x="4219448" y="5894505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0.75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CBF4B-7D77-FAA8-9364-64068E3B5180}"/>
              </a:ext>
            </a:extLst>
          </p:cNvPr>
          <p:cNvSpPr txBox="1"/>
          <p:nvPr/>
        </p:nvSpPr>
        <p:spPr>
          <a:xfrm>
            <a:off x="10023348" y="5899705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3.0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FDBDE2-61DD-55AD-5B31-01FADA928AB4}"/>
              </a:ext>
            </a:extLst>
          </p:cNvPr>
          <p:cNvSpPr/>
          <p:nvPr/>
        </p:nvSpPr>
        <p:spPr>
          <a:xfrm>
            <a:off x="241300" y="2632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="1" baseline="-25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(µmolL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0-0.1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DBD68-ACC6-B064-776C-2A41ED7CA853}"/>
              </a:ext>
            </a:extLst>
          </p:cNvPr>
          <p:cNvSpPr/>
          <p:nvPr/>
        </p:nvSpPr>
        <p:spPr>
          <a:xfrm>
            <a:off x="241300" y="437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="1" baseline="-25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(µmolL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0-0.3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0.04</a:t>
            </a:r>
          </a:p>
        </p:txBody>
      </p:sp>
      <p:pic>
        <p:nvPicPr>
          <p:cNvPr id="16" name="Graphic 15" descr="Snowflake with solid fill">
            <a:extLst>
              <a:ext uri="{FF2B5EF4-FFF2-40B4-BE49-F238E27FC236}">
                <a16:creationId xmlns:a16="http://schemas.microsoft.com/office/drawing/2014/main" id="{C867BAE3-8E35-3DF3-EA67-D6B56431B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3900" y="4329310"/>
            <a:ext cx="914400" cy="914400"/>
          </a:xfrm>
          <a:prstGeom prst="rect">
            <a:avLst/>
          </a:prstGeom>
        </p:spPr>
      </p:pic>
      <p:pic>
        <p:nvPicPr>
          <p:cNvPr id="17" name="Graphic 16" descr="Plant With Roots with solid fill">
            <a:extLst>
              <a:ext uri="{FF2B5EF4-FFF2-40B4-BE49-F238E27FC236}">
                <a16:creationId xmlns:a16="http://schemas.microsoft.com/office/drawing/2014/main" id="{5B8D0F2B-B9FC-2CB8-E552-DA77EC7E0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900" y="2564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8AD23EF-39E6-6ACB-38C2-ED759F8C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8" y="1244600"/>
            <a:ext cx="5257802" cy="450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9F0FD-A4C9-30A6-EE50-F9BCF4624D62}"/>
              </a:ext>
            </a:extLst>
          </p:cNvPr>
          <p:cNvSpPr txBox="1"/>
          <p:nvPr/>
        </p:nvSpPr>
        <p:spPr>
          <a:xfrm>
            <a:off x="4330700" y="1701800"/>
            <a:ext cx="120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0.14 </a:t>
            </a:r>
          </a:p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0.19</a:t>
            </a:r>
          </a:p>
          <a:p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008691F-62BF-3767-1691-51D40B846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44600"/>
            <a:ext cx="6070602" cy="4552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72697-F7B1-C69E-CB67-2C6B9947D240}"/>
              </a:ext>
            </a:extLst>
          </p:cNvPr>
          <p:cNvSpPr txBox="1"/>
          <p:nvPr/>
        </p:nvSpPr>
        <p:spPr>
          <a:xfrm>
            <a:off x="9486900" y="1701800"/>
            <a:ext cx="120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0.31 </a:t>
            </a:r>
          </a:p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0.48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6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</TotalTime>
  <Words>414</Words>
  <Application>Microsoft Macintosh PowerPoint</Application>
  <PresentationFormat>Widescreen</PresentationFormat>
  <Paragraphs>105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Adrianna Gorsky</dc:creator>
  <cp:lastModifiedBy>Adrianna Gorsky</cp:lastModifiedBy>
  <cp:revision>29</cp:revision>
  <dcterms:created xsi:type="dcterms:W3CDTF">2022-05-02T17:26:37Z</dcterms:created>
  <dcterms:modified xsi:type="dcterms:W3CDTF">2022-05-06T14:58:28Z</dcterms:modified>
</cp:coreProperties>
</file>